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7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6858000" cy="9906000" type="A4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0" autoAdjust="0"/>
    <p:restoredTop sz="94660"/>
  </p:normalViewPr>
  <p:slideViewPr>
    <p:cSldViewPr snapToGrid="0">
      <p:cViewPr varScale="1">
        <p:scale>
          <a:sx n="55" d="100"/>
          <a:sy n="55" d="100"/>
        </p:scale>
        <p:origin x="3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1A3B91-953B-4168-95E4-F29166267D4A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EFD113-15B4-4E51-AA31-5F348A04A73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64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959B1E-5D19-4E3E-8F53-6C60A396D771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8B8905-F583-424E-BDB1-AA0DE29CD67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0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8D054E-CBD9-428B-A3D3-BA8CC2DFB2D3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6BCEDD-93E1-40AC-812C-D538493A688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7412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E06F4E-A0FA-47E7-88DC-252A6466A343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8DD235-A929-44E0-AB2C-476F46D4B2C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970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B558D2-7F21-4D8C-93CE-308BAA32C297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F660A-63FB-48A8-A1EC-776FE6D9EE0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012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A17B26-669E-4C48-92EA-07A3B06A3E68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12B1D-2E5E-40AC-8EC4-41729845668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7361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E971F0-A1C2-4AB7-8BB6-C78605298B5A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5BDC3-4E2F-4CBF-A2FD-91C499FAA8A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855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11576C-027B-4D97-9D21-CF2B43502CE3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177B0C-1B73-40B8-B5FA-5664EE4DA4E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766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C466DB-8465-4BBB-854D-24CAD9D159D9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7A26DB-D7EE-4B8C-989C-E358E290E67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8091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8DA8AF-B50C-4DF1-8786-06F2B3AEE4EE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63460C-A681-4DC6-8D10-53217E9EC43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147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pt-BR" noProof="0" smtClean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DC42C7-81D8-4189-A0DF-D34BE2E05E8B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8FCB5-11C8-40C5-8CA2-A1D988C8D88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210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71488" y="527050"/>
            <a:ext cx="5915025" cy="191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título mestre</a:t>
            </a:r>
            <a:endParaRPr lang="en-US" altLang="pt-BR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838"/>
            <a:ext cx="5915025" cy="6284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4C99281-F924-43ED-8125-6986C38DD1D4}" type="datetimeFigureOut">
              <a:rPr lang="pt-BR"/>
              <a:pPr>
                <a:defRPr/>
              </a:pPr>
              <a:t>02/07/2024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4898D47-80D3-4ABF-9D6B-D502E03711C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.palletsprojects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eveloper.mozilla.org/en-US/docs/Web/HTTP/Methods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03" y="0"/>
            <a:ext cx="7006407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21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ubtítulo 2"/>
          <p:cNvSpPr txBox="1">
            <a:spLocks/>
          </p:cNvSpPr>
          <p:nvPr/>
        </p:nvSpPr>
        <p:spPr bwMode="auto">
          <a:xfrm>
            <a:off x="569913" y="82550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Códigos de retorno HTTP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899905" y="1297151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222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907647" y="6398997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1" name="Retângulo 20"/>
          <p:cNvSpPr/>
          <p:nvPr/>
        </p:nvSpPr>
        <p:spPr>
          <a:xfrm flipV="1">
            <a:off x="2888179" y="9378555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229" name="Subtítulo 2"/>
          <p:cNvSpPr txBox="1">
            <a:spLocks/>
          </p:cNvSpPr>
          <p:nvPr/>
        </p:nvSpPr>
        <p:spPr bwMode="auto">
          <a:xfrm>
            <a:off x="557213" y="1627188"/>
            <a:ext cx="574675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400 Bad Request: Indica que a solicitação foi inválida.</a:t>
            </a:r>
          </a:p>
        </p:txBody>
      </p:sp>
      <p:sp>
        <p:nvSpPr>
          <p:cNvPr id="9230" name="Subtítulo 2"/>
          <p:cNvSpPr txBox="1">
            <a:spLocks/>
          </p:cNvSpPr>
          <p:nvPr/>
        </p:nvSpPr>
        <p:spPr bwMode="auto">
          <a:xfrm>
            <a:off x="557213" y="6694488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500 Internal Server Error: Indica um erro no servidor.</a:t>
            </a:r>
          </a:p>
        </p:txBody>
      </p:sp>
      <p:sp>
        <p:nvSpPr>
          <p:cNvPr id="9231" name="Subtítulo 2"/>
          <p:cNvSpPr txBox="1">
            <a:spLocks/>
          </p:cNvSpPr>
          <p:nvPr/>
        </p:nvSpPr>
        <p:spPr bwMode="auto">
          <a:xfrm>
            <a:off x="569913" y="3992563"/>
            <a:ext cx="574675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404 Not Found: Indica que o recurso solicitado não foi encontrado.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3" t="19705" r="7692" b="20153"/>
          <a:stretch/>
        </p:blipFill>
        <p:spPr>
          <a:xfrm>
            <a:off x="523559" y="2355159"/>
            <a:ext cx="5814648" cy="15708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2" t="19491" r="7350" b="18708"/>
          <a:stretch/>
        </p:blipFill>
        <p:spPr>
          <a:xfrm>
            <a:off x="515815" y="4747845"/>
            <a:ext cx="5838094" cy="15474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7" t="19008" r="7149" b="19928"/>
          <a:stretch/>
        </p:blipFill>
        <p:spPr>
          <a:xfrm>
            <a:off x="492368" y="7514492"/>
            <a:ext cx="5896709" cy="14888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ubtítulo 2"/>
          <p:cNvSpPr txBox="1">
            <a:spLocks/>
          </p:cNvSpPr>
          <p:nvPr/>
        </p:nvSpPr>
        <p:spPr bwMode="auto">
          <a:xfrm>
            <a:off x="569913" y="82550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Resumão do capítulo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899905" y="1297151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0246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21" name="Retângulo 20"/>
          <p:cNvSpPr/>
          <p:nvPr/>
        </p:nvSpPr>
        <p:spPr>
          <a:xfrm flipV="1">
            <a:off x="2899904" y="5955416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0250" name="Subtítulo 2"/>
          <p:cNvSpPr txBox="1">
            <a:spLocks/>
          </p:cNvSpPr>
          <p:nvPr/>
        </p:nvSpPr>
        <p:spPr bwMode="auto">
          <a:xfrm>
            <a:off x="569913" y="20478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Compreender o ambiente de desenvolvimento web com Python, os principais tipos de requests e os códigos de retorno HTTP é fundamental para criar aplicações web eficientes e robustas. Utilizando frameworks como Flask, Django ou FastAPI, você pode desenvolver desde projetos simples até sistemas complexos, manipulando dados e gerenciando respostas de forma adequada.</a:t>
            </a:r>
          </a:p>
        </p:txBody>
      </p:sp>
      <p:sp>
        <p:nvSpPr>
          <p:cNvPr id="10251" name="Subtítulo 2"/>
          <p:cNvSpPr txBox="1">
            <a:spLocks/>
          </p:cNvSpPr>
          <p:nvPr/>
        </p:nvSpPr>
        <p:spPr bwMode="auto">
          <a:xfrm>
            <a:off x="569913" y="6827838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No próximo Capítulo veremos uma estrutura incrível, simples e eficiente para muitas finalidades, inclusive APIs. 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endParaRPr lang="pt-BR" altLang="pt-BR" sz="2400">
              <a:latin typeface="EngraversGothic BT" panose="020B050702020302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endParaRPr lang="pt-BR" altLang="pt-BR" sz="2400">
              <a:latin typeface="EngraversGothic BT" panose="020B0507020203020204" pitchFamily="34" charset="0"/>
            </a:endParaRPr>
          </a:p>
        </p:txBody>
      </p:sp>
      <p:sp>
        <p:nvSpPr>
          <p:cNvPr id="19" name="Retângulo 18"/>
          <p:cNvSpPr/>
          <p:nvPr/>
        </p:nvSpPr>
        <p:spPr>
          <a:xfrm flipV="1">
            <a:off x="2899904" y="8005029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03" y="0"/>
            <a:ext cx="7006407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59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ubtítulo 2"/>
          <p:cNvSpPr>
            <a:spLocks noGrp="1"/>
          </p:cNvSpPr>
          <p:nvPr>
            <p:ph type="subTitle" idx="1"/>
          </p:nvPr>
        </p:nvSpPr>
        <p:spPr bwMode="auto">
          <a:xfrm>
            <a:off x="257175" y="685800"/>
            <a:ext cx="5746750" cy="1495425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pt-BR" altLang="pt-BR" sz="2400" smtClean="0">
                <a:latin typeface="EngraversGothic BT" panose="020B0507020203020204" pitchFamily="34" charset="0"/>
              </a:rPr>
              <a:t>Desenvolver aplicações web com Python é uma habilidade valiosa e cada vez mais requisitada. </a:t>
            </a:r>
          </a:p>
        </p:txBody>
      </p:sp>
      <p:sp>
        <p:nvSpPr>
          <p:cNvPr id="2051" name="Subtítulo 2"/>
          <p:cNvSpPr txBox="1">
            <a:spLocks/>
          </p:cNvSpPr>
          <p:nvPr/>
        </p:nvSpPr>
        <p:spPr bwMode="auto">
          <a:xfrm>
            <a:off x="549275" y="3181350"/>
            <a:ext cx="5746750" cy="2513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Este Capítulo tem como objetivo apresentar o ambiente de desenvolvimento web com Python, explicar os principais tipos de requests e os códigos de retorno HTTP, sempre de maneira simples e objetiva, com exemplos práticos.</a:t>
            </a:r>
          </a:p>
        </p:txBody>
      </p:sp>
      <p:sp>
        <p:nvSpPr>
          <p:cNvPr id="2052" name="Subtítulo 2"/>
          <p:cNvSpPr txBox="1">
            <a:spLocks/>
          </p:cNvSpPr>
          <p:nvPr/>
        </p:nvSpPr>
        <p:spPr bwMode="auto">
          <a:xfrm>
            <a:off x="842963" y="6899275"/>
            <a:ext cx="57467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Para desenvolver aplicações web com Python, utilizamos frameworks que facilitam a criação e gestão de projetos. Os principais frameworks são: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endParaRPr lang="pt-BR" altLang="pt-BR" sz="1800">
              <a:latin typeface="EngraversGothic BT" panose="020B0507020203020204" pitchFamily="34" charset="0"/>
            </a:endParaRPr>
          </a:p>
        </p:txBody>
      </p:sp>
      <p:sp>
        <p:nvSpPr>
          <p:cNvPr id="6" name="Retângulo 5"/>
          <p:cNvSpPr/>
          <p:nvPr/>
        </p:nvSpPr>
        <p:spPr>
          <a:xfrm flipV="1">
            <a:off x="4149969" y="2003472"/>
            <a:ext cx="2146823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3" name="Retângulo 12"/>
          <p:cNvSpPr/>
          <p:nvPr/>
        </p:nvSpPr>
        <p:spPr>
          <a:xfrm flipV="1">
            <a:off x="550041" y="8530570"/>
            <a:ext cx="2146823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4" name="Retângulo 13"/>
          <p:cNvSpPr/>
          <p:nvPr/>
        </p:nvSpPr>
        <p:spPr>
          <a:xfrm flipV="1">
            <a:off x="2350004" y="5721954"/>
            <a:ext cx="2146823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062" name="CaixaDeTexto 16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Subtítulo 2"/>
          <p:cNvSpPr txBox="1">
            <a:spLocks/>
          </p:cNvSpPr>
          <p:nvPr/>
        </p:nvSpPr>
        <p:spPr bwMode="auto">
          <a:xfrm>
            <a:off x="573088" y="8794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 b="1">
                <a:latin typeface="EngraversGothic BT" panose="020B0507020203020204" pitchFamily="34" charset="0"/>
              </a:rPr>
              <a:t>Flask</a:t>
            </a:r>
            <a:r>
              <a:rPr lang="pt-BR" altLang="pt-BR" sz="2400">
                <a:latin typeface="EngraversGothic BT" panose="020B0507020203020204" pitchFamily="34" charset="0"/>
              </a:rPr>
              <a:t>: Um microframework leve e simples, ideal para projetos menores.</a:t>
            </a:r>
          </a:p>
        </p:txBody>
      </p:sp>
      <p:sp>
        <p:nvSpPr>
          <p:cNvPr id="3075" name="Subtítulo 2"/>
          <p:cNvSpPr txBox="1">
            <a:spLocks/>
          </p:cNvSpPr>
          <p:nvPr/>
        </p:nvSpPr>
        <p:spPr bwMode="auto">
          <a:xfrm>
            <a:off x="573088" y="1724025"/>
            <a:ext cx="5746750" cy="1347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 b="1">
                <a:latin typeface="EngraversGothic BT" panose="020B0507020203020204" pitchFamily="34" charset="0"/>
              </a:rPr>
              <a:t>Django</a:t>
            </a:r>
            <a:r>
              <a:rPr lang="pt-BR" altLang="pt-BR" sz="2400">
                <a:latin typeface="EngraversGothic BT" panose="020B0507020203020204" pitchFamily="34" charset="0"/>
              </a:rPr>
              <a:t>: Um framework completo, recomendado para projetos maiores e mais complexos.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endParaRPr lang="pt-BR" altLang="pt-BR" sz="1800">
              <a:latin typeface="EngraversGothic BT" panose="020B0507020203020204" pitchFamily="34" charset="0"/>
            </a:endParaRPr>
          </a:p>
        </p:txBody>
      </p:sp>
      <p:sp>
        <p:nvSpPr>
          <p:cNvPr id="3076" name="Subtítulo 2"/>
          <p:cNvSpPr txBox="1">
            <a:spLocks/>
          </p:cNvSpPr>
          <p:nvPr/>
        </p:nvSpPr>
        <p:spPr bwMode="auto">
          <a:xfrm>
            <a:off x="573088" y="2847975"/>
            <a:ext cx="574675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 b="1">
                <a:latin typeface="EngraversGothic BT" panose="020B0507020203020204" pitchFamily="34" charset="0"/>
              </a:rPr>
              <a:t>FastAPI</a:t>
            </a:r>
            <a:r>
              <a:rPr lang="pt-BR" altLang="pt-BR" sz="2400">
                <a:latin typeface="EngraversGothic BT" panose="020B0507020203020204" pitchFamily="34" charset="0"/>
              </a:rPr>
              <a:t>: Um framework moderno e rápido, ideal para construir APIs.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endParaRPr lang="pt-BR" altLang="pt-BR" sz="1800">
              <a:latin typeface="EngraversGothic BT" panose="020B0507020203020204" pitchFamily="34" charset="0"/>
            </a:endParaRPr>
          </a:p>
        </p:txBody>
      </p:sp>
      <p:sp>
        <p:nvSpPr>
          <p:cNvPr id="15" name="Retângulo 14"/>
          <p:cNvSpPr/>
          <p:nvPr/>
        </p:nvSpPr>
        <p:spPr>
          <a:xfrm flipV="1">
            <a:off x="2904155" y="171563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6" name="Retângulo 15"/>
          <p:cNvSpPr/>
          <p:nvPr/>
        </p:nvSpPr>
        <p:spPr>
          <a:xfrm flipV="1">
            <a:off x="2904154" y="2849792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3083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19" name="Subtítulo 2"/>
          <p:cNvSpPr txBox="1">
            <a:spLocks/>
          </p:cNvSpPr>
          <p:nvPr/>
        </p:nvSpPr>
        <p:spPr>
          <a:xfrm>
            <a:off x="1214438" y="4159250"/>
            <a:ext cx="4456112" cy="79216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pt-BR" sz="2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Vamos trabalhar com o </a:t>
            </a:r>
            <a:r>
              <a:rPr lang="pt-BR" sz="2400" b="1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Flask</a:t>
            </a:r>
            <a:r>
              <a:rPr lang="pt-BR" sz="2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 no nosso </a:t>
            </a:r>
            <a:r>
              <a:rPr lang="pt-BR" sz="2400" b="1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ebook</a:t>
            </a:r>
            <a:r>
              <a:rPr lang="pt-BR" sz="2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.</a:t>
            </a:r>
          </a:p>
          <a:p>
            <a:pPr fontAlgn="auto">
              <a:spcAft>
                <a:spcPts val="0"/>
              </a:spcAft>
              <a:defRPr/>
            </a:pPr>
            <a:endParaRPr lang="pt-BR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</p:txBody>
      </p:sp>
      <p:sp>
        <p:nvSpPr>
          <p:cNvPr id="20" name="Subtítulo 2"/>
          <p:cNvSpPr txBox="1">
            <a:spLocks/>
          </p:cNvSpPr>
          <p:nvPr/>
        </p:nvSpPr>
        <p:spPr>
          <a:xfrm>
            <a:off x="1214438" y="4765675"/>
            <a:ext cx="4456112" cy="792163"/>
          </a:xfrm>
          <a:prstGeom prst="rect">
            <a:avLst/>
          </a:prstGeom>
          <a:effectLst/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endParaRPr lang="pt-BR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  <a:p>
            <a:pPr fontAlgn="auto">
              <a:spcAft>
                <a:spcPts val="0"/>
              </a:spcAft>
              <a:defRPr/>
            </a:pPr>
            <a:endParaRPr lang="pt-B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pt-B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Para isso,</a:t>
            </a:r>
          </a:p>
          <a:p>
            <a:pPr fontAlgn="auto">
              <a:spcAft>
                <a:spcPts val="0"/>
              </a:spcAft>
              <a:defRPr/>
            </a:pPr>
            <a:r>
              <a:rPr lang="pt-B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Vamos rodar o comando</a:t>
            </a:r>
          </a:p>
          <a:p>
            <a:pPr fontAlgn="auto">
              <a:spcAft>
                <a:spcPts val="0"/>
              </a:spcAft>
              <a:defRPr/>
            </a:pPr>
            <a:endParaRPr lang="pt-BR" sz="24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  <a:p>
            <a:pPr fontAlgn="auto">
              <a:spcAft>
                <a:spcPts val="0"/>
              </a:spcAft>
              <a:defRPr/>
            </a:pPr>
            <a:endParaRPr lang="pt-B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  <a:p>
            <a:pPr fontAlgn="auto">
              <a:spcAft>
                <a:spcPts val="0"/>
              </a:spcAft>
              <a:defRPr/>
            </a:pPr>
            <a:r>
              <a:rPr lang="pt-B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para instalar o </a:t>
            </a:r>
            <a:r>
              <a:rPr lang="pt-BR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flask</a:t>
            </a:r>
            <a:r>
              <a:rPr lang="pt-B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ngraversGothic BT" panose="020B0507020203020204" pitchFamily="34" charset="0"/>
              </a:rPr>
              <a:t> no nosso ambiente virtual</a:t>
            </a:r>
            <a:endParaRPr lang="pt-B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ngraversGothic BT" panose="020B0507020203020204" pitchFamily="34" charset="0"/>
            </a:endParaRPr>
          </a:p>
          <a:p>
            <a:pPr fontAlgn="auto">
              <a:spcAft>
                <a:spcPts val="0"/>
              </a:spcAft>
              <a:defRPr/>
            </a:pPr>
            <a:endParaRPr lang="pt-BR" dirty="0">
              <a:latin typeface="EngraversGothic BT" panose="020B0507020203020204" pitchFamily="34" charset="0"/>
            </a:endParaRPr>
          </a:p>
        </p:txBody>
      </p:sp>
      <p:sp>
        <p:nvSpPr>
          <p:cNvPr id="3086" name="CaixaDeTexto 3"/>
          <p:cNvSpPr txBox="1">
            <a:spLocks noChangeArrowheads="1"/>
          </p:cNvSpPr>
          <p:nvPr/>
        </p:nvSpPr>
        <p:spPr bwMode="auto">
          <a:xfrm>
            <a:off x="728663" y="6716713"/>
            <a:ext cx="54292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pt-BR" altLang="pt-BR">
                <a:latin typeface="High Tower Text" panose="02040502050506030303" pitchFamily="18" charset="0"/>
              </a:rPr>
              <a:t>pip install flask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ubtítulo 2"/>
          <p:cNvSpPr txBox="1">
            <a:spLocks/>
          </p:cNvSpPr>
          <p:nvPr/>
        </p:nvSpPr>
        <p:spPr bwMode="auto">
          <a:xfrm>
            <a:off x="573088" y="8794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Vamos criar uma aplicação básica em flask para iniciar nosso projeto.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904155" y="171563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4102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t="11280" r="8717" b="10633"/>
          <a:stretch/>
        </p:blipFill>
        <p:spPr>
          <a:xfrm>
            <a:off x="1332456" y="2051539"/>
            <a:ext cx="4220309" cy="3176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104" name="Subtítulo 2"/>
          <p:cNvSpPr txBox="1">
            <a:spLocks/>
          </p:cNvSpPr>
          <p:nvPr/>
        </p:nvSpPr>
        <p:spPr bwMode="auto">
          <a:xfrm>
            <a:off x="573088" y="5554663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Com apenas isto, executando o flask run, já temos uma aplicação funcional.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904155" y="6391305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4108" name="Subtítulo 2"/>
          <p:cNvSpPr txBox="1">
            <a:spLocks/>
          </p:cNvSpPr>
          <p:nvPr/>
        </p:nvSpPr>
        <p:spPr bwMode="auto">
          <a:xfrm>
            <a:off x="573088" y="6727825"/>
            <a:ext cx="574675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Claro que o flask pode ser, sim, simples, mas ele também oferece uma grande gama de bibliotecas e opções para fazer um projeto completo, garantindo um ambiente o mais limpo possível.</a:t>
            </a:r>
          </a:p>
        </p:txBody>
      </p:sp>
      <p:sp>
        <p:nvSpPr>
          <p:cNvPr id="21" name="Retângulo 20"/>
          <p:cNvSpPr/>
          <p:nvPr/>
        </p:nvSpPr>
        <p:spPr>
          <a:xfrm flipV="1">
            <a:off x="2899904" y="9468622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4112" name="CaixaDeTexto 2"/>
          <p:cNvSpPr txBox="1">
            <a:spLocks noChangeArrowheads="1"/>
          </p:cNvSpPr>
          <p:nvPr/>
        </p:nvSpPr>
        <p:spPr bwMode="auto">
          <a:xfrm>
            <a:off x="793750" y="8874125"/>
            <a:ext cx="5297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pt-BR" altLang="pt-BR">
                <a:latin typeface="High Tower Text" panose="02040502050506030303" pitchFamily="18" charset="0"/>
              </a:rPr>
              <a:t>Veja mais: </a:t>
            </a:r>
            <a:r>
              <a:rPr lang="pt-BR" altLang="pt-BR">
                <a:latin typeface="High Tower Text" panose="02040502050506030303" pitchFamily="18" charset="0"/>
                <a:hlinkClick r:id="rId3"/>
              </a:rPr>
              <a:t>Site Oficial do Flask</a:t>
            </a:r>
            <a:endParaRPr lang="pt-BR" altLang="pt-BR">
              <a:latin typeface="High Tower Text" panose="020405020505060303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ubtítulo 2"/>
          <p:cNvSpPr txBox="1">
            <a:spLocks/>
          </p:cNvSpPr>
          <p:nvPr/>
        </p:nvSpPr>
        <p:spPr bwMode="auto">
          <a:xfrm>
            <a:off x="573088" y="8794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Tipos de Requests e</a:t>
            </a:r>
            <a:br>
              <a:rPr lang="pt-BR" altLang="pt-BR" sz="2400">
                <a:latin typeface="EngraversGothic BT" panose="020B0507020203020204" pitchFamily="34" charset="0"/>
              </a:rPr>
            </a:br>
            <a:r>
              <a:rPr lang="pt-BR" altLang="pt-BR" sz="2400">
                <a:latin typeface="EngraversGothic BT" panose="020B0507020203020204" pitchFamily="34" charset="0"/>
              </a:rPr>
              <a:t>suas funções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904155" y="171563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126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5127" name="Subtítulo 2"/>
          <p:cNvSpPr txBox="1">
            <a:spLocks/>
          </p:cNvSpPr>
          <p:nvPr/>
        </p:nvSpPr>
        <p:spPr bwMode="auto">
          <a:xfrm>
            <a:off x="561975" y="205105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Requests são mensagens enviadas pelo cliente ao servidor, solicitando informações ou ações. Os principais tipos de requests são: POST, GET, PUT and DELETE. Estes são alguns verbos HTTP (ou métodos HTTP) que traduzem para a web o conhecido CRUD: Create, Read, Update and Delete.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892711" y="5043151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131" name="Subtítulo 2"/>
          <p:cNvSpPr txBox="1">
            <a:spLocks/>
          </p:cNvSpPr>
          <p:nvPr/>
        </p:nvSpPr>
        <p:spPr bwMode="auto">
          <a:xfrm>
            <a:off x="573088" y="5534025"/>
            <a:ext cx="3962400" cy="233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As Requests não se limitam apenas nessas 4 requisições. Devemos enfatizar que um método pode ser seguro, idempotente e armazenável em cache, se usado corretamente.</a:t>
            </a:r>
          </a:p>
        </p:txBody>
      </p:sp>
      <p:sp>
        <p:nvSpPr>
          <p:cNvPr id="21" name="Retângulo 20"/>
          <p:cNvSpPr/>
          <p:nvPr/>
        </p:nvSpPr>
        <p:spPr>
          <a:xfrm flipV="1">
            <a:off x="2888181" y="9099288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135" name="CaixaDeTexto 2"/>
          <p:cNvSpPr txBox="1">
            <a:spLocks noChangeArrowheads="1"/>
          </p:cNvSpPr>
          <p:nvPr/>
        </p:nvSpPr>
        <p:spPr bwMode="auto">
          <a:xfrm>
            <a:off x="781050" y="8505825"/>
            <a:ext cx="52990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pt-BR" altLang="pt-BR">
                <a:latin typeface="High Tower Text" panose="02040502050506030303" pitchFamily="18" charset="0"/>
              </a:rPr>
              <a:t>Veja mais: </a:t>
            </a:r>
            <a:r>
              <a:rPr lang="pt-BR" altLang="pt-BR">
                <a:latin typeface="High Tower Text" panose="02040502050506030303" pitchFamily="18" charset="0"/>
                <a:hlinkClick r:id="rId2"/>
              </a:rPr>
              <a:t>HTTP request methods</a:t>
            </a:r>
            <a:endParaRPr lang="pt-BR" altLang="pt-BR">
              <a:latin typeface="High Tower Text" panose="02040502050506030303" pitchFamily="18" charset="0"/>
            </a:endParaRPr>
          </a:p>
        </p:txBody>
      </p:sp>
      <p:pic>
        <p:nvPicPr>
          <p:cNvPr id="5136" name="Picture 2" descr="File:Requests Python Logo.pn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325" y="5676900"/>
            <a:ext cx="2057400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ubtítulo 2"/>
          <p:cNvSpPr txBox="1">
            <a:spLocks/>
          </p:cNvSpPr>
          <p:nvPr/>
        </p:nvSpPr>
        <p:spPr bwMode="auto">
          <a:xfrm>
            <a:off x="573088" y="8794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Tipos de Requests e</a:t>
            </a:r>
            <a:br>
              <a:rPr lang="pt-BR" altLang="pt-BR" sz="2400">
                <a:latin typeface="EngraversGothic BT" panose="020B0507020203020204" pitchFamily="34" charset="0"/>
              </a:rPr>
            </a:br>
            <a:r>
              <a:rPr lang="pt-BR" altLang="pt-BR" sz="2400">
                <a:latin typeface="EngraversGothic BT" panose="020B0507020203020204" pitchFamily="34" charset="0"/>
              </a:rPr>
              <a:t>suas funções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904155" y="171563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6150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6151" name="Subtítulo 2"/>
          <p:cNvSpPr txBox="1">
            <a:spLocks/>
          </p:cNvSpPr>
          <p:nvPr/>
        </p:nvSpPr>
        <p:spPr bwMode="auto">
          <a:xfrm>
            <a:off x="561975" y="205105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GET: Utilizado para solicitar dados de um servidor. É o tipo mais comum de request.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888180" y="5065503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1" name="Retângulo 20"/>
          <p:cNvSpPr/>
          <p:nvPr/>
        </p:nvSpPr>
        <p:spPr>
          <a:xfrm flipV="1">
            <a:off x="2888179" y="9425448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7" t="19777" r="8889" b="19938"/>
          <a:stretch/>
        </p:blipFill>
        <p:spPr>
          <a:xfrm>
            <a:off x="1139829" y="3246751"/>
            <a:ext cx="4585301" cy="14904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159" name="Subtítulo 2"/>
          <p:cNvSpPr txBox="1">
            <a:spLocks/>
          </p:cNvSpPr>
          <p:nvPr/>
        </p:nvSpPr>
        <p:spPr bwMode="auto">
          <a:xfrm>
            <a:off x="557213" y="54387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POST: Utilizado para enviar dados ao servidor, geralmente para criar ou atualizar recursos.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0" t="14470" r="7179" b="14350"/>
          <a:stretch/>
        </p:blipFill>
        <p:spPr>
          <a:xfrm>
            <a:off x="511841" y="6611865"/>
            <a:ext cx="5861539" cy="24852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ubtítulo 2"/>
          <p:cNvSpPr txBox="1">
            <a:spLocks/>
          </p:cNvSpPr>
          <p:nvPr/>
        </p:nvSpPr>
        <p:spPr bwMode="auto">
          <a:xfrm>
            <a:off x="573088" y="8794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Tipos de Requests e</a:t>
            </a:r>
            <a:br>
              <a:rPr lang="pt-BR" altLang="pt-BR" sz="2400">
                <a:latin typeface="EngraversGothic BT" panose="020B0507020203020204" pitchFamily="34" charset="0"/>
              </a:rPr>
            </a:br>
            <a:r>
              <a:rPr lang="pt-BR" altLang="pt-BR" sz="2400">
                <a:latin typeface="EngraversGothic BT" panose="020B0507020203020204" pitchFamily="34" charset="0"/>
              </a:rPr>
              <a:t>suas funções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904155" y="171563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7174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7175" name="Subtítulo 2"/>
          <p:cNvSpPr txBox="1">
            <a:spLocks/>
          </p:cNvSpPr>
          <p:nvPr/>
        </p:nvSpPr>
        <p:spPr bwMode="auto">
          <a:xfrm>
            <a:off x="561975" y="205105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PUT: Utilizado para atualizar recursos existentes no servidor.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888180" y="5065503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1" name="Retângulo 20"/>
          <p:cNvSpPr/>
          <p:nvPr/>
        </p:nvSpPr>
        <p:spPr>
          <a:xfrm flipV="1">
            <a:off x="2888180" y="8124186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7182" name="Subtítulo 2"/>
          <p:cNvSpPr txBox="1">
            <a:spLocks/>
          </p:cNvSpPr>
          <p:nvPr/>
        </p:nvSpPr>
        <p:spPr bwMode="auto">
          <a:xfrm>
            <a:off x="557213" y="5438775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DELETE: Utilizado para deletar recursos do servidor.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" t="16367" r="5983" b="16284"/>
          <a:stretch/>
        </p:blipFill>
        <p:spPr>
          <a:xfrm>
            <a:off x="398585" y="3024554"/>
            <a:ext cx="6049108" cy="1676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6" t="19927" r="7777" b="19482"/>
          <a:stretch/>
        </p:blipFill>
        <p:spPr>
          <a:xfrm>
            <a:off x="523560" y="6248405"/>
            <a:ext cx="5814647" cy="15826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ubtítulo 2"/>
          <p:cNvSpPr txBox="1">
            <a:spLocks/>
          </p:cNvSpPr>
          <p:nvPr/>
        </p:nvSpPr>
        <p:spPr bwMode="auto">
          <a:xfrm>
            <a:off x="569913" y="82550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Códigos de retorno HTTP</a:t>
            </a:r>
          </a:p>
        </p:txBody>
      </p:sp>
      <p:sp>
        <p:nvSpPr>
          <p:cNvPr id="15" name="Retângulo 14"/>
          <p:cNvSpPr/>
          <p:nvPr/>
        </p:nvSpPr>
        <p:spPr>
          <a:xfrm flipV="1">
            <a:off x="2899905" y="1297151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8198" name="CaixaDeTexto 17"/>
          <p:cNvSpPr txBox="1">
            <a:spLocks noChangeArrowheads="1"/>
          </p:cNvSpPr>
          <p:nvPr/>
        </p:nvSpPr>
        <p:spPr bwMode="auto">
          <a:xfrm>
            <a:off x="2349500" y="169863"/>
            <a:ext cx="218598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200">
                <a:latin typeface="Fipps" pitchFamily="50" charset="0"/>
              </a:rPr>
              <a:t>python web war</a:t>
            </a:r>
          </a:p>
        </p:txBody>
      </p:sp>
      <p:sp>
        <p:nvSpPr>
          <p:cNvPr id="8199" name="Subtítulo 2"/>
          <p:cNvSpPr txBox="1">
            <a:spLocks/>
          </p:cNvSpPr>
          <p:nvPr/>
        </p:nvSpPr>
        <p:spPr bwMode="auto">
          <a:xfrm>
            <a:off x="569913" y="1627188"/>
            <a:ext cx="574675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Durante as requests, o servidor e o cliente trocam informações. Os códigos, por sua vez, é a forma que o servidor avisa que uma requisição foi ou não bem-sucedida. Alguns dos principais códigos de retorno são: </a:t>
            </a:r>
          </a:p>
        </p:txBody>
      </p:sp>
      <p:sp>
        <p:nvSpPr>
          <p:cNvPr id="14" name="Retângulo 13"/>
          <p:cNvSpPr/>
          <p:nvPr/>
        </p:nvSpPr>
        <p:spPr>
          <a:xfrm flipV="1">
            <a:off x="2888179" y="3745244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1" name="Retângulo 20"/>
          <p:cNvSpPr/>
          <p:nvPr/>
        </p:nvSpPr>
        <p:spPr>
          <a:xfrm flipV="1">
            <a:off x="2888179" y="9378555"/>
            <a:ext cx="1085411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8206" name="Subtítulo 2"/>
          <p:cNvSpPr txBox="1">
            <a:spLocks/>
          </p:cNvSpPr>
          <p:nvPr/>
        </p:nvSpPr>
        <p:spPr bwMode="auto">
          <a:xfrm>
            <a:off x="557213" y="4025900"/>
            <a:ext cx="574675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200 OK: Indica que a solicitação foi bem-sucedida.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2" t="18947" r="7179" b="18947"/>
          <a:stretch/>
        </p:blipFill>
        <p:spPr>
          <a:xfrm>
            <a:off x="646656" y="4826996"/>
            <a:ext cx="5591908" cy="14680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208" name="Subtítulo 2"/>
          <p:cNvSpPr txBox="1">
            <a:spLocks/>
          </p:cNvSpPr>
          <p:nvPr/>
        </p:nvSpPr>
        <p:spPr bwMode="auto">
          <a:xfrm>
            <a:off x="569913" y="6453188"/>
            <a:ext cx="5746750" cy="842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3429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6858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0287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37160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18288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2860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7432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200400" defTabSz="6858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pt-BR" altLang="pt-BR" sz="2400">
                <a:latin typeface="EngraversGothic BT" panose="020B0507020203020204" pitchFamily="34" charset="0"/>
              </a:rPr>
              <a:t>201 Created: Indica que um recurso foi criado com sucesso.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4" t="18238" r="7864" b="17478"/>
          <a:stretch/>
        </p:blipFill>
        <p:spPr>
          <a:xfrm>
            <a:off x="1054974" y="7268120"/>
            <a:ext cx="4751820" cy="16355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582</Words>
  <Application>Microsoft Office PowerPoint</Application>
  <PresentationFormat>Papel A4 (210 x 297 mm)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EngraversGothic BT</vt:lpstr>
      <vt:lpstr>Fipps</vt:lpstr>
      <vt:lpstr>High Tower Text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Eddie Paes</dc:creator>
  <cp:lastModifiedBy>Eddie Paes</cp:lastModifiedBy>
  <cp:revision>17</cp:revision>
  <dcterms:created xsi:type="dcterms:W3CDTF">2024-06-29T05:09:33Z</dcterms:created>
  <dcterms:modified xsi:type="dcterms:W3CDTF">2024-07-03T00:12:17Z</dcterms:modified>
</cp:coreProperties>
</file>

<file path=docProps/thumbnail.jpeg>
</file>